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26208-1B40-634E-41A4-46F2C51B2563}" v="188" dt="2025-04-19T22:34:41.068"/>
    <p1510:client id="{7B0273A9-BFBD-4133-A09D-E63AEC1C475C}" v="5" dt="2025-04-20T19:52:16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ram Pasaladi" userId="5fb64fc229f71098" providerId="LiveId" clId="{7B0273A9-BFBD-4133-A09D-E63AEC1C475C}"/>
    <pc:docChg chg="custSel addSld modSld">
      <pc:chgData name="Abhiram Pasaladi" userId="5fb64fc229f71098" providerId="LiveId" clId="{7B0273A9-BFBD-4133-A09D-E63AEC1C475C}" dt="2025-04-20T19:52:21.882" v="20" actId="26606"/>
      <pc:docMkLst>
        <pc:docMk/>
      </pc:docMkLst>
      <pc:sldChg chg="modSp mod">
        <pc:chgData name="Abhiram Pasaladi" userId="5fb64fc229f71098" providerId="LiveId" clId="{7B0273A9-BFBD-4133-A09D-E63AEC1C475C}" dt="2025-04-20T18:30:30.939" v="0" actId="20577"/>
        <pc:sldMkLst>
          <pc:docMk/>
          <pc:sldMk cId="2034927270" sldId="257"/>
        </pc:sldMkLst>
        <pc:spChg chg="mod">
          <ac:chgData name="Abhiram Pasaladi" userId="5fb64fc229f71098" providerId="LiveId" clId="{7B0273A9-BFBD-4133-A09D-E63AEC1C475C}" dt="2025-04-20T18:30:30.939" v="0" actId="20577"/>
          <ac:spMkLst>
            <pc:docMk/>
            <pc:sldMk cId="2034927270" sldId="257"/>
            <ac:spMk id="3" creationId="{BDDD57E5-6879-51DE-ECB2-FAFC61F6A5A9}"/>
          </ac:spMkLst>
        </pc:spChg>
      </pc:sldChg>
      <pc:sldChg chg="addSp delSp modSp new mod setBg">
        <pc:chgData name="Abhiram Pasaladi" userId="5fb64fc229f71098" providerId="LiveId" clId="{7B0273A9-BFBD-4133-A09D-E63AEC1C475C}" dt="2025-04-20T19:52:21.882" v="20" actId="26606"/>
        <pc:sldMkLst>
          <pc:docMk/>
          <pc:sldMk cId="853807136" sldId="271"/>
        </pc:sldMkLst>
        <pc:spChg chg="del mod">
          <ac:chgData name="Abhiram Pasaladi" userId="5fb64fc229f71098" providerId="LiveId" clId="{7B0273A9-BFBD-4133-A09D-E63AEC1C475C}" dt="2025-04-20T19:50:57.205" v="12" actId="478"/>
          <ac:spMkLst>
            <pc:docMk/>
            <pc:sldMk cId="853807136" sldId="271"/>
            <ac:spMk id="2" creationId="{1C86F296-5A1C-4FA6-CD93-1A3C88DA33E1}"/>
          </ac:spMkLst>
        </pc:spChg>
        <pc:spChg chg="del">
          <ac:chgData name="Abhiram Pasaladi" userId="5fb64fc229f71098" providerId="LiveId" clId="{7B0273A9-BFBD-4133-A09D-E63AEC1C475C}" dt="2025-04-20T19:46:29.166" v="11" actId="478"/>
          <ac:spMkLst>
            <pc:docMk/>
            <pc:sldMk cId="853807136" sldId="271"/>
            <ac:spMk id="3" creationId="{F21F84AB-89BB-3772-DA7D-DB08F1C2EC2A}"/>
          </ac:spMkLst>
        </pc:spChg>
        <pc:spChg chg="add del mod">
          <ac:chgData name="Abhiram Pasaladi" userId="5fb64fc229f71098" providerId="LiveId" clId="{7B0273A9-BFBD-4133-A09D-E63AEC1C475C}" dt="2025-04-20T19:51:00.416" v="13" actId="478"/>
          <ac:spMkLst>
            <pc:docMk/>
            <pc:sldMk cId="853807136" sldId="271"/>
            <ac:spMk id="5" creationId="{FAFAB5CB-8CDC-722B-3CEC-F8F0AEEA4ABF}"/>
          </ac:spMkLst>
        </pc:spChg>
        <pc:spChg chg="add del">
          <ac:chgData name="Abhiram Pasaladi" userId="5fb64fc229f71098" providerId="LiveId" clId="{7B0273A9-BFBD-4133-A09D-E63AEC1C475C}" dt="2025-04-20T19:52:21.882" v="20" actId="26606"/>
          <ac:spMkLst>
            <pc:docMk/>
            <pc:sldMk cId="853807136" sldId="271"/>
            <ac:spMk id="1031" creationId="{42A4FC2C-047E-45A5-965D-8E1E3BF09BC6}"/>
          </ac:spMkLst>
        </pc:spChg>
        <pc:spChg chg="add">
          <ac:chgData name="Abhiram Pasaladi" userId="5fb64fc229f71098" providerId="LiveId" clId="{7B0273A9-BFBD-4133-A09D-E63AEC1C475C}" dt="2025-04-20T19:52:21.882" v="20" actId="26606"/>
          <ac:spMkLst>
            <pc:docMk/>
            <pc:sldMk cId="853807136" sldId="271"/>
            <ac:spMk id="1036" creationId="{42A4FC2C-047E-45A5-965D-8E1E3BF09BC6}"/>
          </ac:spMkLst>
        </pc:spChg>
        <pc:picChg chg="add del mod">
          <ac:chgData name="Abhiram Pasaladi" userId="5fb64fc229f71098" providerId="LiveId" clId="{7B0273A9-BFBD-4133-A09D-E63AEC1C475C}" dt="2025-04-20T19:52:16.362" v="19" actId="478"/>
          <ac:picMkLst>
            <pc:docMk/>
            <pc:sldMk cId="853807136" sldId="271"/>
            <ac:picMk id="1026" creationId="{F51B0BB7-8057-8CC6-2361-ABB529DA13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code/vbmokin/used-cars-price-prediction-by-15-model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Calibri"/>
                <a:ea typeface="Calibri"/>
                <a:cs typeface="Calibri"/>
              </a:rPr>
              <a:t>Used Car Price Prediction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Presented by: Abhiram </a:t>
            </a:r>
            <a:r>
              <a:rPr lang="en-US" err="1">
                <a:latin typeface="Calibri"/>
                <a:ea typeface="Calibri"/>
                <a:cs typeface="Calibri"/>
              </a:rPr>
              <a:t>Pasaladi</a:t>
            </a:r>
            <a:endParaRPr lang="en-US">
              <a:latin typeface="Calibri"/>
              <a:ea typeface="Calibri"/>
              <a:cs typeface="Calibri"/>
            </a:endParaRPr>
          </a:p>
          <a:p>
            <a:pPr algn="l"/>
            <a:r>
              <a:rPr lang="en-US" dirty="0">
                <a:latin typeface="Calibri"/>
                <a:ea typeface="Calibri"/>
                <a:cs typeface="Calibri"/>
              </a:rPr>
              <a:t>Submitted to: Professor Anshuman Rangaraj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enerated image">
            <a:extLst>
              <a:ext uri="{FF2B5EF4-FFF2-40B4-BE49-F238E27FC236}">
                <a16:creationId xmlns:a16="http://schemas.microsoft.com/office/drawing/2014/main" id="{DA1E5522-D8E9-21B9-20B4-7EA1403B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63" y="1339161"/>
            <a:ext cx="4509557" cy="44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9B96-746B-FE67-BE98-EE61E306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620841"/>
            <a:ext cx="10515600" cy="4898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Feature Importance:</a:t>
            </a:r>
          </a:p>
        </p:txBody>
      </p:sp>
      <p:pic>
        <p:nvPicPr>
          <p:cNvPr id="4" name="Picture 3" descr="A graph with blue bars&#10;&#10;AI-generated content may be incorrect.">
            <a:extLst>
              <a:ext uri="{FF2B5EF4-FFF2-40B4-BE49-F238E27FC236}">
                <a16:creationId xmlns:a16="http://schemas.microsoft.com/office/drawing/2014/main" id="{BFFB4F7A-3084-8B14-79CA-014281D8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216754"/>
            <a:ext cx="92868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7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0B93-20AF-C017-3AB1-5EE481CF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206"/>
            <a:ext cx="10515600" cy="841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Machine Learning Models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7621-98FA-C8D6-17FC-77CBFA37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6" y="1279868"/>
            <a:ext cx="10958382" cy="15298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Regression Models: Linear Regression, Decision Tree, SVR.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Ensemble Models: Random Forest, Gradient Boosting, Stacked Regression.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Best Performing Models: Random Forest (R² = 0.82) &amp; Stacked Regression (R² = 0.82).</a:t>
            </a:r>
          </a:p>
          <a:p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6FA76-8CA3-AD60-1660-533CA395CD16}"/>
              </a:ext>
            </a:extLst>
          </p:cNvPr>
          <p:cNvSpPr txBox="1">
            <a:spLocks/>
          </p:cNvSpPr>
          <p:nvPr/>
        </p:nvSpPr>
        <p:spPr>
          <a:xfrm>
            <a:off x="838200" y="2918855"/>
            <a:ext cx="10515600" cy="841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/>
                <a:ea typeface="Calibri"/>
                <a:cs typeface="Calibri"/>
              </a:rPr>
              <a:t>Model Performance Evaluation: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3F9EA-B426-72D9-B840-9C2F1F2A917A}"/>
              </a:ext>
            </a:extLst>
          </p:cNvPr>
          <p:cNvSpPr txBox="1">
            <a:spLocks/>
          </p:cNvSpPr>
          <p:nvPr/>
        </p:nvSpPr>
        <p:spPr>
          <a:xfrm>
            <a:off x="1085335" y="3761517"/>
            <a:ext cx="10536194" cy="2497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alibri"/>
                <a:ea typeface="Calibri"/>
                <a:cs typeface="Calibri"/>
              </a:rPr>
              <a:t>Metrics Used: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Mean Absolute Error (MAE)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Mean Squared Error (MSE)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Root Mean Squared Error (RMSE)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R² Score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Random Forest and Stacked Regression models provided the best accuracy.</a:t>
            </a:r>
          </a:p>
          <a:p>
            <a:endParaRPr lang="en-US" sz="2200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B5B4A1DF-6957-4D80-9A50-AF4DFB0A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40" y="2558774"/>
            <a:ext cx="4598504" cy="30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4E97-C9DC-3D3C-E909-4D407B72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9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Web Application for Car Price Prediction: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3C3D-6AAD-9F33-651A-53CC0353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57" y="1248976"/>
            <a:ext cx="5745714" cy="50194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Web app for car price prediction made using Python and Flask.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Takes user input for all 11 features used in modelling like manufacturer, condition, mileage, cylinders, fuel, transmission, drive, type, paint color, odometer and year.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The model predicts a resale price based on trained Machine Learning model using Random Forest model.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User-friendly interface for easy access and predictions.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55D42349-412F-BF00-7134-1C2ED8BA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52" y="1251226"/>
            <a:ext cx="4432852" cy="43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F566-EE6B-2269-8440-805BB43F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9" y="265734"/>
            <a:ext cx="10515600" cy="6459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Results &amp; Key Findings: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83CF-62D4-35A1-018B-4ADDC29E3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61" y="939759"/>
            <a:ext cx="6335494" cy="5651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+mn-lt"/>
                <a:cs typeface="+mn-lt"/>
              </a:rPr>
              <a:t>Random Forest and Stacked Regression models achieved the highest accuracy (R² = 0.82) in predicting used car prices.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Car age was the most influential feature, showing a negative correlation (-0.35) with price, confirming that older cars sell for lower prices.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Cylinders surprisingly ranked as the second most important feature, with a positive correlation (0.24) with price, indicating that luxury/performance cars have higher resale values.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Odometer readings had a negative correlation (-0.34) with price, but its impact was slightly reduced due to collinearity with car age.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Fuel type (-0.23), drive type (-0.18), and manufacturer/paint color had minimal impact on price predictions, showing limited predictive power.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endParaRPr lang="en-US" sz="2200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8F5B8DF3-6CBF-13A7-5A9E-260C7DA0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13" y="1063487"/>
            <a:ext cx="4708938" cy="48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1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2407-3033-3118-587A-A54F6DEE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57" y="406314"/>
            <a:ext cx="10515600" cy="7489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519C-A450-57EC-D903-554EAE0F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792"/>
            <a:ext cx="5976731" cy="5358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+mn-lt"/>
                <a:cs typeface="+mn-lt"/>
              </a:rPr>
              <a:t>Stacked Regression and Random Forest models effectively predicted used car prices by handling non-linear relationships and large datasets.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Ensemble techniques improved accuracy by mitigating overfitting and enhancing generalization across unseen data.</a:t>
            </a: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Feature importance discrepancies (e.g., cylinders ranking higher than odometer) highlight the need for advanced feature selection methods like Permutation Importance.</a:t>
            </a: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Incorporating real-world factors such as regional pricing trends, market demand fluctuations, and vehicle service history can further enhance model accuracy and reliability.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6D608F8C-4EDA-35C6-9A49-73AFFE8C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17" y="1306444"/>
            <a:ext cx="4907721" cy="49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8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51B0BB7-8057-8CC6-2361-ABB529DA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1922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0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039-2E2A-5254-88F7-5241FE25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72" y="369302"/>
            <a:ext cx="10515600" cy="7180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57E5-6879-51DE-ECB2-FAFC61F6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73" y="1202116"/>
            <a:ext cx="6683514" cy="51751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Demand for resale cars has increased over years due to the new cars being pricey, unaffordable and because of an individual's economic uncertainty. 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Finding the correct price of a used car is difficult as it involves considering many features like odometer reading, car age, brand name, color etc...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This project explores Machine Learning models to predict the price of used cars and also provides a web app interface that can help with the accurate price prediction of resale cars.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AC557950-9FC1-0B8D-087C-0E13E2DC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94" y="1374494"/>
            <a:ext cx="4443896" cy="44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F1CE-2C5F-3483-0074-610EC9AD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8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</a:rPr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13791-9140-1674-A481-DD8C7AAF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6650383" cy="51878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+mn-lt"/>
                <a:cs typeface="+mn-lt"/>
              </a:rPr>
              <a:t>Accurately estimating used car prices is challenging due to multiple factors like mileage, condition, manufacturer, and market demand.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Manual pricing methods and third-party valuation tools often lead to inconsistent and inaccurate price estimations.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Existing machine learning models struggle with overfitting, feature selection issues, and handling large datasets covering multiple car models.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+mn-lt"/>
                <a:cs typeface="+mn-lt"/>
              </a:rPr>
              <a:t>This research develops a data-driven ML model and a Flask-based web app to provide accurate and user-friendly car price predictions for buyers and sellers.</a:t>
            </a:r>
            <a:endParaRPr lang="en-US" sz="220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BB48C9A9-4454-0C7C-78B7-6E581185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662" y="1229139"/>
            <a:ext cx="4366590" cy="44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D4B1-97D9-6E73-362D-741A5F15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910"/>
            <a:ext cx="10515600" cy="9136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</a:rPr>
              <a:t>Solution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9F37-B6D2-FA9B-5D6B-E2B17CDD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651"/>
            <a:ext cx="6571736" cy="4886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Implementation of Machine Learning models for predicting used car prices.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Consideration of various car models and features as huge dataset for the model to facilitate for many inputs consideration in Model and Web App output.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Integration of feature selection and preprocessing techniques to enhance prediction quality.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Utilization of Regression and Ensemble models for better accuracy.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Development of a Flask-based web application for easy user access.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FB07AA0E-A15D-DE5C-9C8F-35BE380F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21" y="1346886"/>
            <a:ext cx="4493740" cy="44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E7B0-E42B-684B-5C44-0F60DD691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16411" cy="55326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</a:rPr>
              <a:t>Solution Approach:</a:t>
            </a:r>
          </a:p>
        </p:txBody>
      </p:sp>
      <p:pic>
        <p:nvPicPr>
          <p:cNvPr id="4" name="Content Placeholder 3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6416BC16-98E9-D8E3-D321-08C543F8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184" y="1218084"/>
            <a:ext cx="9237525" cy="5113338"/>
          </a:xfrm>
        </p:spPr>
      </p:pic>
    </p:spTree>
    <p:extLst>
      <p:ext uri="{BB962C8B-B14F-4D97-AF65-F5344CB8AC3E}">
        <p14:creationId xmlns:p14="http://schemas.microsoft.com/office/powerpoint/2010/main" val="318864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174C-8F08-8E33-8454-1021B13C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49"/>
            <a:ext cx="5758249" cy="9136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Data Collection &amp; Preprocessing: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FE85-B65C-74B1-1A1A-82F557AC9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056"/>
            <a:ext cx="6192826" cy="5258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Dataset sourced from Kaggle: 525,839 records, 22 features (</a:t>
            </a:r>
            <a:r>
              <a:rPr lang="en-US" sz="2200" dirty="0">
                <a:latin typeface="Calibri"/>
                <a:ea typeface="Calibri"/>
                <a:cs typeface="Calibri"/>
                <a:hlinkClick r:id="rId2"/>
              </a:rPr>
              <a:t>Kaggle Used Car Prices Dataset in US Dollars</a:t>
            </a:r>
            <a:r>
              <a:rPr lang="en-US" sz="2200" dirty="0">
                <a:latin typeface="Calibri"/>
                <a:ea typeface="Calibri"/>
                <a:cs typeface="Calibri"/>
              </a:rPr>
              <a:t> ).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Cleaning Steps: Removing missing values, handling outliers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Unnecessary columns like city,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url</a:t>
            </a:r>
            <a:r>
              <a:rPr lang="en-US" sz="2200" dirty="0">
                <a:latin typeface="Calibri"/>
                <a:ea typeface="Calibri"/>
                <a:cs typeface="Calibri"/>
              </a:rPr>
              <a:t>, long,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lat</a:t>
            </a:r>
            <a:r>
              <a:rPr lang="en-US" sz="2200" dirty="0">
                <a:latin typeface="Calibri"/>
                <a:ea typeface="Calibri"/>
                <a:cs typeface="Calibri"/>
              </a:rPr>
              <a:t>, make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etc</a:t>
            </a:r>
            <a:r>
              <a:rPr lang="en-US" sz="2200" dirty="0">
                <a:latin typeface="Calibri"/>
                <a:ea typeface="Calibri"/>
                <a:cs typeface="Calibri"/>
              </a:rPr>
              <a:t>… were removed to reduce the huge dataset and improve accuracy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Incomplete and empty value rows were removed.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/>
                <a:ea typeface="Calibri"/>
                <a:cs typeface="Calibri"/>
              </a:rPr>
              <a:t>Outliers were also removed by considering extreme price values like removing prices under $1000 and above $100000, along with odometer readings which were exceeding 3,000,000 miles so as to make it realistic with the dataset.</a:t>
            </a:r>
          </a:p>
          <a:p>
            <a:endParaRPr lang="en-US" sz="2200" dirty="0">
              <a:latin typeface="Calibri"/>
              <a:ea typeface="Calibri"/>
              <a:cs typeface="Calibri"/>
            </a:endParaRPr>
          </a:p>
          <a:p>
            <a:endParaRPr lang="en-US" sz="2200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cartoon of a person using a computer&#10;&#10;AI-generated content may be incorrect.">
            <a:extLst>
              <a:ext uri="{FF2B5EF4-FFF2-40B4-BE49-F238E27FC236}">
                <a16:creationId xmlns:a16="http://schemas.microsoft.com/office/drawing/2014/main" id="{468CBBFE-6AAD-91AF-0C47-482AA3F2A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87" y="2050774"/>
            <a:ext cx="4985026" cy="32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5F25-72AE-5444-F32C-0C628FBD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06" y="712174"/>
            <a:ext cx="5253682" cy="5442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Feature Engineering: Created ‘car age’ feature and encoded categorical variables.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Finally, after data cleaning, dataset consisted of 1,03,045 rows and 11 columns with following features as shown in figure-1.</a:t>
            </a: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Data Split: 80% training, 20% testing to validate model performance.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8BDF81-F9F8-170D-758B-A9CCAEB7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33" y="683869"/>
            <a:ext cx="5186749" cy="4800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FA028-CB8E-2116-7023-AACB998247EB}"/>
              </a:ext>
            </a:extLst>
          </p:cNvPr>
          <p:cNvSpPr txBox="1"/>
          <p:nvPr/>
        </p:nvSpPr>
        <p:spPr>
          <a:xfrm>
            <a:off x="6559084" y="5655640"/>
            <a:ext cx="5147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Times New Roman"/>
              </a:rPr>
              <a:t>Figure-1: Data Types of features in Dataset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48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B7E2-C095-976C-6679-E612D7B8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6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Calibri"/>
                <a:cs typeface="Calibri"/>
              </a:rPr>
              <a:t>Data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3FF6B-DDBD-1B31-EA8A-A9B269A60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896"/>
            <a:ext cx="10515600" cy="695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Outliers were detected and removed from price and odometer readings.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BCE6F256-8BBF-7959-2B25-848CBF0A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89" y="1873980"/>
            <a:ext cx="8699929" cy="44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735F7-697C-3C8C-38C8-9129B092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381"/>
            <a:ext cx="10515600" cy="613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Correlation heatmap: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01645-6CF2-43A5-AF4C-276A1EF6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95" y="1095502"/>
            <a:ext cx="9245686" cy="54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4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839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Courier New</vt:lpstr>
      <vt:lpstr>office theme</vt:lpstr>
      <vt:lpstr>Used Car Price Prediction Using Machine Learning</vt:lpstr>
      <vt:lpstr>Introduction:</vt:lpstr>
      <vt:lpstr>Problem Statement:</vt:lpstr>
      <vt:lpstr>Solution Overview:</vt:lpstr>
      <vt:lpstr>Solution Approach:</vt:lpstr>
      <vt:lpstr>Data Collection &amp; Preprocessing:</vt:lpstr>
      <vt:lpstr>PowerPoint Presentation</vt:lpstr>
      <vt:lpstr>Data Visualization:</vt:lpstr>
      <vt:lpstr>PowerPoint Presentation</vt:lpstr>
      <vt:lpstr>PowerPoint Presentation</vt:lpstr>
      <vt:lpstr>Machine Learning Models Used:</vt:lpstr>
      <vt:lpstr>Web Application for Car Price Prediction:</vt:lpstr>
      <vt:lpstr>Results &amp; Key Findings: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Abhiram Pasaladi</cp:lastModifiedBy>
  <cp:revision>668</cp:revision>
  <dcterms:created xsi:type="dcterms:W3CDTF">2025-04-09T19:21:23Z</dcterms:created>
  <dcterms:modified xsi:type="dcterms:W3CDTF">2025-04-20T19:52:23Z</dcterms:modified>
</cp:coreProperties>
</file>